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7010400" cy="9296400"/>
  <p:embeddedFontLst>
    <p:embeddedFont>
      <p:font typeface="Eponymous" panose="020B0604020202020204" charset="0"/>
      <p:regular r:id="rId7"/>
    </p:embeddedFont>
    <p:embeddedFont>
      <p:font typeface="YoungSerif" panose="020B0604020202020204" charset="0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D622E-2879-460E-8230-6D4FC7AA2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0250C6-E0D3-4D88-89C8-226CD3F5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CFCBFF4-A5E0-400E-9B39-15A643A88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1ADFE83-03EE-4B4D-971A-11BF3DE83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2308B846-5304-4055-A26F-B0EF71CAC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7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5140FE-6A2A-4675-870A-2B537353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608D5E-F8D3-45A1-9D79-1361CD1E4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F560C7-222D-4E6C-8D12-C7F8AEB71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6FCEDA-22B7-4EDD-ADA4-3D07E6C2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F34D1C-10B4-49C8-B0CF-0FEC05BBA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0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1559F43-9001-4DD1-BCED-2499BAE47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776962-29B6-4849-82B8-0B8A0B6F0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102BF3-810A-46DB-81DB-8272DD53D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49ED13-E5C3-45BE-9E9B-57BBF8A11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B89844-B84F-4B77-942F-D77FEC908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F91BB-942C-407C-976C-C404B227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77816B-D92F-42F5-8D2F-CF452DB76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F95D7E7-C25C-4284-BB3D-644414F27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E5CE492-CA37-4741-9A0D-8638574FA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0C4DAE7-CB44-4AB3-9091-A4AD47735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6C5E9-5C2A-4251-BE05-2921DF59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441BAC-7563-4FBE-9EFF-A5F25C79B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87357DD-E117-4E0D-BCD1-CB5023932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2C0B09E-DE10-47BE-9669-BA080BF1B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09F9398-6E3F-4229-B308-B6E3CF0C6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8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6B3C9-B589-415E-B0A9-F0514D91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7414D1-1930-43EA-97C5-94934A2D8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521450-E602-49C1-A133-66E02A4C5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D8722EC-7077-43DD-A3DF-3205208C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3AD68676-EC80-4D74-B720-9102D6795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605F9322-D861-4056-B4A8-521760E06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5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588E9F-1221-4697-9C78-EC0E384B9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B68083-75C6-4F2C-9886-37AE3D8DD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BBF2B4-6AF2-4E26-8278-5018D2689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B781A4A-C089-4504-A527-5B9F755E1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AC8514A-EAA9-4E31-8701-DDB3A2A80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A8C94F29-E20B-44B5-81D5-03497026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61A88DB8-B2B9-49D3-AF04-84EC6F01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B4EA2015-FC3A-4187-849F-B3F60DC7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1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9B4EE-8BA7-4F7E-B0E0-4F4871BE9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142B9F65-1B4F-4F6F-A8E9-E0E0FF9BA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58DCC6B6-B2FB-4B47-B759-6E8A11546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05FB81AE-A37E-4D3B-B047-05A2B7F17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6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F55644-908B-4012-B7D2-95D5EA54C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708BC24-7C82-467C-9E4E-B702831EF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F1BB829-8BB6-401B-B835-DBEF07E90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2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C56AB-6423-4387-A3B2-601B0650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28D5E-16D0-4A3E-9799-4CF54F8A6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D3FEB1-F028-4DAF-8F18-DBF6370A5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589D082-477C-4094-853A-C81248A2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2964BC7-BA75-4746-93CF-10CCCF305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822CA37-5A6A-4CF4-8F1D-2A0527059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5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FD442-5350-4CF7-84EE-D6FBB536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91E00A-ADE9-4257-9432-4270DB4C7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B85787-A3E6-421B-9B12-371FE5704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082D95E-84C2-49FF-9111-E8AC1DA5F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24C212B-C40D-46D7-9F87-AAE826D60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B5D8A7C-8D8C-4FE2-8B61-06B48804D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AB5F084-D77D-4DA2-95E8-3DBF4BF3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6CA7BA-491D-4E5D-BE67-4C0551A75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DECA95-43DF-4AAA-9635-F320DD3AB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38" y="6655878"/>
            <a:ext cx="1509347" cy="1772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B881-5968-446A-ABAF-37BDBB741D60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3C8B6-DE3C-41F3-BED3-B4D815205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9209" y="6651388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C6C0470-6028-4956-A5FC-8D9871C2BC64}"/>
              </a:ext>
            </a:extLst>
          </p:cNvPr>
          <p:cNvSpPr/>
          <p:nvPr/>
        </p:nvSpPr>
        <p:spPr>
          <a:xfrm>
            <a:off x="111369" y="183349"/>
            <a:ext cx="11969262" cy="63375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A121B1-F12A-441C-B6B1-2E4DA30A9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480" y="6651387"/>
            <a:ext cx="2560320" cy="1817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4102-A0AE-42A1-9930-457BEAC88BC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F0D8E98-7DB8-4E7B-B017-AA2A36F9AFA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88060" y="6298031"/>
            <a:ext cx="1615880" cy="44424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90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49" y="1404834"/>
            <a:ext cx="3809611" cy="37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SALT Deduction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Limits State and Local Tax deductions on Federal Taxes to $10,000</a:t>
            </a:r>
          </a:p>
          <a:p>
            <a:endParaRPr lang="en-US" sz="3600" dirty="0" smtClean="0"/>
          </a:p>
          <a:p>
            <a:r>
              <a:rPr lang="en-US" sz="3600" dirty="0" smtClean="0"/>
              <a:t>Negative impact for New Yorkers</a:t>
            </a:r>
          </a:p>
          <a:p>
            <a:endParaRPr lang="en-US" sz="3600" dirty="0" smtClean="0"/>
          </a:p>
          <a:p>
            <a:r>
              <a:rPr lang="en-US" sz="3600" dirty="0" smtClean="0"/>
              <a:t>NYS passed legislation to allow municipalities and school districts to establish Charitable Gift Funds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3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Charitable Gift Trust Fund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571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Village</a:t>
            </a:r>
          </a:p>
          <a:p>
            <a:pPr lvl="1"/>
            <a:r>
              <a:rPr lang="en-US" sz="3200" dirty="0" smtClean="0"/>
              <a:t>By resolution, the Village establishes a Charitable Gift Trust Fund to receive contributions</a:t>
            </a:r>
          </a:p>
          <a:p>
            <a:pPr lvl="1"/>
            <a:r>
              <a:rPr lang="en-US" sz="3200" dirty="0" smtClean="0"/>
              <a:t>Money in the Charitable Gift Trust Fund is used by the municipality</a:t>
            </a:r>
          </a:p>
          <a:p>
            <a:r>
              <a:rPr lang="en-US" sz="3600" dirty="0" smtClean="0"/>
              <a:t>Taxpayer</a:t>
            </a:r>
          </a:p>
          <a:p>
            <a:pPr lvl="1"/>
            <a:r>
              <a:rPr lang="en-US" sz="3200" dirty="0" smtClean="0"/>
              <a:t>Taxpayer makes a donation to the Charitable Gift Trust Fund</a:t>
            </a:r>
          </a:p>
          <a:p>
            <a:pPr lvl="1"/>
            <a:r>
              <a:rPr lang="en-US" sz="3200" dirty="0" smtClean="0"/>
              <a:t>Taxpayer receives receipt</a:t>
            </a:r>
          </a:p>
          <a:p>
            <a:pPr lvl="1"/>
            <a:r>
              <a:rPr lang="en-US" sz="3200" dirty="0" smtClean="0"/>
              <a:t>Taxpayer receives up to a 95% credit on Village property taxes</a:t>
            </a:r>
          </a:p>
          <a:p>
            <a:pPr lvl="1"/>
            <a:r>
              <a:rPr lang="en-US" sz="3200" dirty="0" smtClean="0"/>
              <a:t>Taxpayer pays balance of property taxes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6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Unanswered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Will the IRS accept the donation as a deduction?</a:t>
            </a:r>
          </a:p>
          <a:p>
            <a:r>
              <a:rPr lang="en-US" sz="3600" dirty="0" smtClean="0"/>
              <a:t>If the IRS does not, will there be penalties?</a:t>
            </a:r>
          </a:p>
          <a:p>
            <a:r>
              <a:rPr lang="en-US" sz="3600" dirty="0" smtClean="0"/>
              <a:t>Will these donations flag taxpayers for audits?</a:t>
            </a:r>
          </a:p>
          <a:p>
            <a:r>
              <a:rPr lang="en-US" sz="3600" dirty="0" smtClean="0"/>
              <a:t>What happens for taxpayers that escrow their taxes?</a:t>
            </a:r>
          </a:p>
          <a:p>
            <a:r>
              <a:rPr lang="en-US" sz="3600" dirty="0" smtClean="0"/>
              <a:t>Are there limits for what the Charitable Gift Trust Fund can finance?</a:t>
            </a:r>
          </a:p>
        </p:txBody>
      </p:sp>
    </p:spTree>
    <p:extLst>
      <p:ext uri="{BB962C8B-B14F-4D97-AF65-F5344CB8AC3E}">
        <p14:creationId xmlns:p14="http://schemas.microsoft.com/office/powerpoint/2010/main" val="57666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Finance Committee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Must be clear that the Village is not providing tax advice. Taxpayers should seek guidance from their financial advisors</a:t>
            </a:r>
          </a:p>
          <a:p>
            <a:r>
              <a:rPr lang="en-US" sz="3600" dirty="0" smtClean="0"/>
              <a:t>Cost of establishing system many not be commensurate with positive outcome for taxpayers</a:t>
            </a:r>
          </a:p>
          <a:p>
            <a:r>
              <a:rPr lang="en-US" sz="3600" dirty="0" smtClean="0"/>
              <a:t>Want to offer the option but concerned about expense and liability</a:t>
            </a:r>
          </a:p>
          <a:p>
            <a:r>
              <a:rPr lang="en-US" sz="3600" dirty="0" smtClean="0"/>
              <a:t>Wait to see IRS ruling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0469919"/>
      </p:ext>
    </p:extLst>
  </p:cSld>
  <p:clrMapOvr>
    <a:masterClrMapping/>
  </p:clrMapOvr>
</p:sld>
</file>

<file path=ppt/theme/theme1.xml><?xml version="1.0" encoding="utf-8"?>
<a:theme xmlns:a="http://schemas.openxmlformats.org/drawingml/2006/main" name="MountKisco_Template_v0">
  <a:themeElements>
    <a:clrScheme name="MTK_Color_Templa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8102E"/>
      </a:accent1>
      <a:accent2>
        <a:srgbClr val="0072CE"/>
      </a:accent2>
      <a:accent3>
        <a:srgbClr val="2D2926"/>
      </a:accent3>
      <a:accent4>
        <a:srgbClr val="ED7D31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TK_Font_Template">
      <a:majorFont>
        <a:latin typeface="YoungSerif"/>
        <a:ea typeface=""/>
        <a:cs typeface=""/>
      </a:majorFont>
      <a:minorFont>
        <a:latin typeface="Eponymo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ntKisco_Template_v0" id="{C1AA64DC-E595-4DE8-9EB7-185A240DFEDD}" vid="{2A00FB5E-AA2A-4F01-BB0A-67E17EBE90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MountKisco_Template_v0</Template>
  <TotalTime>162</TotalTime>
  <Words>203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Eponymous</vt:lpstr>
      <vt:lpstr>Arial</vt:lpstr>
      <vt:lpstr>YoungSerif</vt:lpstr>
      <vt:lpstr>MountKisco_Template_v0</vt:lpstr>
      <vt:lpstr>PowerPoint Presentation</vt:lpstr>
      <vt:lpstr>SALT Deduction Cap</vt:lpstr>
      <vt:lpstr>Charitable Gift Trust Fund Process</vt:lpstr>
      <vt:lpstr>Unanswered Questions</vt:lpstr>
      <vt:lpstr>Finance Committee Discussion</vt:lpstr>
    </vt:vector>
  </TitlesOfParts>
  <Company>Village of Mt. Kisco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Picinich</dc:creator>
  <cp:lastModifiedBy>Paula Maiorano</cp:lastModifiedBy>
  <cp:revision>17</cp:revision>
  <cp:lastPrinted>2018-06-18T22:08:31Z</cp:lastPrinted>
  <dcterms:created xsi:type="dcterms:W3CDTF">2018-06-12T15:59:24Z</dcterms:created>
  <dcterms:modified xsi:type="dcterms:W3CDTF">2018-06-21T17:20:16Z</dcterms:modified>
</cp:coreProperties>
</file>